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68" r:id="rId3"/>
    <p:sldId id="259" r:id="rId4"/>
    <p:sldId id="274" r:id="rId5"/>
    <p:sldId id="260" r:id="rId6"/>
    <p:sldId id="261" r:id="rId7"/>
    <p:sldId id="270" r:id="rId8"/>
    <p:sldId id="262" r:id="rId9"/>
    <p:sldId id="264" r:id="rId10"/>
    <p:sldId id="265" r:id="rId11"/>
    <p:sldId id="273" r:id="rId12"/>
    <p:sldId id="267" r:id="rId13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Proportionate </a:t>
            </a:r>
          </a:p>
          <a:p>
            <a:pPr algn="ctr">
              <a:defRPr sz="1600"/>
            </a:pP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Expenditure </a:t>
            </a:r>
            <a:r>
              <a:rPr lang="en-GB" sz="1600" b="1" baseline="0" dirty="0">
                <a:latin typeface="Calibri" panose="020F0502020204030204" pitchFamily="34" charset="0"/>
                <a:cs typeface="Calibri" panose="020F0502020204030204" pitchFamily="34" charset="0"/>
              </a:rPr>
              <a:t>Performance                 2022 vs 2021</a:t>
            </a:r>
          </a:p>
          <a:p>
            <a:pPr algn="ctr">
              <a:defRPr sz="1600"/>
            </a:pPr>
            <a:r>
              <a:rPr lang="en-GB" sz="1600" baseline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>
              <a:defRPr sz="1600"/>
            </a:pPr>
            <a:endParaRPr lang="en-GB" sz="1600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 sz="1600"/>
            </a:pPr>
            <a:endParaRPr lang="en-GB" sz="1600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20574769059812451"/>
          <c:y val="4.8765455575612016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9125000000000107E-2"/>
          <c:y val="0.16189074803149617"/>
          <c:w val="0.85575696984727256"/>
          <c:h val="0.638590305118110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PROPORTIONATE BUDGET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2022</c:v>
                </c:pt>
                <c:pt idx="1">
                  <c:v>2021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175.36</c:v>
                </c:pt>
                <c:pt idx="1">
                  <c:v>169.31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C7-4222-A216-722666AE779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ACTUAL PERFORMANCE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2022</c:v>
                </c:pt>
                <c:pt idx="1">
                  <c:v>2021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103.82</c:v>
                </c:pt>
                <c:pt idx="1">
                  <c:v>73.400000000000006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C7-4222-A216-722666AE77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9377024"/>
        <c:axId val="90992640"/>
      </c:barChart>
      <c:catAx>
        <c:axId val="89377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992640"/>
        <c:crosses val="autoZero"/>
        <c:auto val="1"/>
        <c:lblAlgn val="ctr"/>
        <c:lblOffset val="100"/>
        <c:noMultiLvlLbl val="0"/>
      </c:catAx>
      <c:valAx>
        <c:axId val="90992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377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1616228677823686E-2"/>
          <c:y val="0.86337890405962714"/>
          <c:w val="0.77420804711110536"/>
          <c:h val="0.136621095940372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848560531496066"/>
          <c:y val="0.1209609300589979"/>
          <c:w val="0.45302891240157478"/>
          <c:h val="0.67954332679974616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ACTUAL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146-4CB2-BD86-01709AB27D7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146-4CB2-BD86-01709AB27D7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146-4CB2-BD86-01709AB27D7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146-4CB2-BD86-01709AB27D7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146-4CB2-BD86-01709AB27D7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146-4CB2-BD86-01709AB27D7A}"/>
              </c:ext>
            </c:extLst>
          </c:dPt>
          <c:dLbls>
            <c:dLbl>
              <c:idx val="4"/>
              <c:layout>
                <c:manualLayout>
                  <c:x val="5.8748646653543249E-2"/>
                  <c:y val="6.83675523888070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146-4CB2-BD86-01709AB27D7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OPENING BAL</c:v>
                </c:pt>
                <c:pt idx="1">
                  <c:v>IGR</c:v>
                </c:pt>
                <c:pt idx="2">
                  <c:v>STATUTORY ALLOCATION</c:v>
                </c:pt>
                <c:pt idx="3">
                  <c:v>VAT</c:v>
                </c:pt>
                <c:pt idx="4">
                  <c:v>EXCESS CRUDE /EXCHANGE GAIN</c:v>
                </c:pt>
                <c:pt idx="5">
                  <c:v>CAPITAL RECEIPT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34.99</c:v>
                </c:pt>
                <c:pt idx="1">
                  <c:v>45.676000000000002</c:v>
                </c:pt>
                <c:pt idx="2">
                  <c:v>14.737</c:v>
                </c:pt>
                <c:pt idx="3">
                  <c:v>12.842000000000001</c:v>
                </c:pt>
                <c:pt idx="4">
                  <c:v>3.1669999999999998</c:v>
                </c:pt>
                <c:pt idx="5">
                  <c:v>12.795999999999999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34-4473-98B4-677EEC486D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200" dirty="0"/>
              <a:t>Actual</a:t>
            </a:r>
            <a:r>
              <a:rPr lang="en-GB" sz="1200" baseline="0" dirty="0"/>
              <a:t> Performance</a:t>
            </a:r>
            <a:endParaRPr lang="en-GB" sz="1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1803626640262813E-2"/>
          <c:y val="0.18067462630921988"/>
          <c:w val="0.90372916666666669"/>
          <c:h val="0.546432872726740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IGR</c:v>
                </c:pt>
                <c:pt idx="1">
                  <c:v>Statutory Allocation</c:v>
                </c:pt>
                <c:pt idx="2">
                  <c:v>VAT</c:v>
                </c:pt>
                <c:pt idx="3">
                  <c:v>Capital Receipts</c:v>
                </c:pt>
                <c:pt idx="4">
                  <c:v>Excess Crude Oil/ Exchange Gain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45.68</c:v>
                </c:pt>
                <c:pt idx="1">
                  <c:v>14.74</c:v>
                </c:pt>
                <c:pt idx="2">
                  <c:v>12.84</c:v>
                </c:pt>
                <c:pt idx="3">
                  <c:v>12.79</c:v>
                </c:pt>
                <c:pt idx="4">
                  <c:v>3.17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57-4D95-9CB7-1A68F517428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IGR</c:v>
                </c:pt>
                <c:pt idx="1">
                  <c:v>Statutory Allocation</c:v>
                </c:pt>
                <c:pt idx="2">
                  <c:v>VAT</c:v>
                </c:pt>
                <c:pt idx="3">
                  <c:v>Capital Receipts</c:v>
                </c:pt>
                <c:pt idx="4">
                  <c:v>Excess Crude Oil/ Exchange Gain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54.82</c:v>
                </c:pt>
                <c:pt idx="1">
                  <c:v>16.100000000000001</c:v>
                </c:pt>
                <c:pt idx="2">
                  <c:v>11.88</c:v>
                </c:pt>
                <c:pt idx="3">
                  <c:v>11.7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57-4D95-9CB7-1A68F51742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5319936"/>
        <c:axId val="95321472"/>
      </c:barChart>
      <c:catAx>
        <c:axId val="95319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321472"/>
        <c:crosses val="autoZero"/>
        <c:auto val="1"/>
        <c:lblAlgn val="ctr"/>
        <c:lblOffset val="100"/>
        <c:noMultiLvlLbl val="0"/>
      </c:catAx>
      <c:valAx>
        <c:axId val="95321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31993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73500574146981656"/>
          <c:y val="6.0656266327063765E-2"/>
          <c:w val="0.23415501968503938"/>
          <c:h val="0.130664266588296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Actual Expenditure</a:t>
            </a:r>
            <a:r>
              <a:rPr lang="en-GB" baseline="0" dirty="0"/>
              <a:t> Performance</a:t>
            </a:r>
            <a:endParaRPr lang="en-GB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Salaries &amp; Allowances</c:v>
                </c:pt>
                <c:pt idx="1">
                  <c:v>CRFC</c:v>
                </c:pt>
                <c:pt idx="2">
                  <c:v>Overhead Cost</c:v>
                </c:pt>
                <c:pt idx="3">
                  <c:v>PDC </c:v>
                </c:pt>
                <c:pt idx="4">
                  <c:v>Capital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31.72</c:v>
                </c:pt>
                <c:pt idx="1">
                  <c:v>6.31</c:v>
                </c:pt>
                <c:pt idx="2">
                  <c:v>12.65</c:v>
                </c:pt>
                <c:pt idx="3">
                  <c:v>14.09</c:v>
                </c:pt>
                <c:pt idx="4">
                  <c:v>39.049999999999997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82-49D9-A219-40719A1A5F6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Salaries &amp; Allowances</c:v>
                </c:pt>
                <c:pt idx="1">
                  <c:v>CRFC</c:v>
                </c:pt>
                <c:pt idx="2">
                  <c:v>Overhead Cost</c:v>
                </c:pt>
                <c:pt idx="3">
                  <c:v>PDC </c:v>
                </c:pt>
                <c:pt idx="4">
                  <c:v>Capital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28.98</c:v>
                </c:pt>
                <c:pt idx="1">
                  <c:v>6.37</c:v>
                </c:pt>
                <c:pt idx="2">
                  <c:v>10.62</c:v>
                </c:pt>
                <c:pt idx="3">
                  <c:v>4.6399999999999997</c:v>
                </c:pt>
                <c:pt idx="4">
                  <c:v>22.79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82-49D9-A219-40719A1A5F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5403392"/>
        <c:axId val="95409280"/>
      </c:barChart>
      <c:catAx>
        <c:axId val="95403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409280"/>
        <c:crosses val="autoZero"/>
        <c:auto val="1"/>
        <c:lblAlgn val="ctr"/>
        <c:lblOffset val="100"/>
        <c:noMultiLvlLbl val="0"/>
      </c:catAx>
      <c:valAx>
        <c:axId val="95409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403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7" y="1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EFD6D7AC-7783-4CFE-A842-F42031366301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63638"/>
            <a:ext cx="5583238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80004"/>
            <a:ext cx="5563870" cy="3665458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1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7" y="8842031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61B2A9E3-443A-4A04-9447-88D923BA35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166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9305">
              <a:defRPr/>
            </a:pPr>
            <a:fld id="{ABDE8F0D-88F0-43B0-B5A3-93EFDF0CC5BC}" type="slidenum">
              <a:rPr lang="id-ID">
                <a:solidFill>
                  <a:prstClr val="black"/>
                </a:solidFill>
                <a:latin typeface="Calibri"/>
              </a:rPr>
              <a:pPr defTabSz="929305">
                <a:defRPr/>
              </a:pPr>
              <a:t>1</a:t>
            </a:fld>
            <a:endParaRPr lang="id-ID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9641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9305">
              <a:defRPr/>
            </a:pPr>
            <a:fld id="{D8C4807D-32FC-4CD9-BB34-6411230D5478}" type="slidenum">
              <a:rPr lang="id-ID">
                <a:solidFill>
                  <a:prstClr val="black"/>
                </a:solidFill>
                <a:latin typeface="Calibri"/>
              </a:rPr>
              <a:pPr defTabSz="929305">
                <a:defRPr/>
              </a:pPr>
              <a:t>3</a:t>
            </a:fld>
            <a:endParaRPr lang="id-ID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77289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9305">
              <a:defRPr/>
            </a:pPr>
            <a:fld id="{D8C4807D-32FC-4CD9-BB34-6411230D5478}" type="slidenum">
              <a:rPr lang="id-ID">
                <a:solidFill>
                  <a:prstClr val="black"/>
                </a:solidFill>
                <a:latin typeface="Calibri"/>
              </a:rPr>
              <a:pPr defTabSz="929305">
                <a:defRPr/>
              </a:pPr>
              <a:t>9</a:t>
            </a:fld>
            <a:endParaRPr lang="id-ID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41171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815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C53733-2DFC-4B98-8FF8-B87E5AE0FB9F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 October 2022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740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BC4D36-7EBC-40F6-8A10-7E6B58CD9DC4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 October 2022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628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7888941" y="6416169"/>
            <a:ext cx="3490259" cy="35690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969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5E27DF-531B-48F4-88C2-621D2B9F4E21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 October 2022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04439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09F8FF-C434-4D06-9F0F-FDF01BC57B40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 October 2022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210458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6DF1AE-C67C-47E6-B25B-E7FF3EBF4A18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 October 2022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872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D68515-BC1A-45F8-8DB5-AC64019FE028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 October 2022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431003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5C5D9F-BD75-49FE-BD78-DA08E87FF7A6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 October 2022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88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FCB372-3765-4DB6-8C61-0044DFA0AEDE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 October 2022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4014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4BBB6-1CE2-4478-860C-7B81AC28B769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 October 2022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53680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7888941" y="6416169"/>
            <a:ext cx="3490259" cy="35690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872" y="6172200"/>
            <a:ext cx="881129" cy="620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700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0B4F9B-A9E5-4366-8CC0-01BCC3F8DAAF}" type="slidenum">
              <a:rPr kumimoji="0" lang="id-ID" sz="1000" b="0" i="0" u="none" strike="noStrike" kern="1200" cap="none" spc="0" normalizeH="0" baseline="0" noProof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d-ID" sz="1000" b="0" i="0" u="none" strike="noStrike" kern="1200" cap="none" spc="0" normalizeH="0" baseline="0" noProof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1266" name="Title 2"/>
          <p:cNvSpPr>
            <a:spLocks noGrp="1"/>
          </p:cNvSpPr>
          <p:nvPr>
            <p:ph type="title"/>
          </p:nvPr>
        </p:nvSpPr>
        <p:spPr>
          <a:xfrm>
            <a:off x="1784805" y="130175"/>
            <a:ext cx="8229600" cy="1020762"/>
          </a:xfrm>
        </p:spPr>
        <p:txBody>
          <a:bodyPr>
            <a:normAutofit/>
          </a:bodyPr>
          <a:lstStyle/>
          <a:p>
            <a:pPr algn="ctr"/>
            <a:r>
              <a:rPr lang="en-US" sz="2700" dirty="0"/>
              <a:t>HALF YEAR </a:t>
            </a:r>
            <a:r>
              <a:rPr lang="yo-NG" sz="2700" dirty="0"/>
              <a:t>B</a:t>
            </a:r>
            <a:r>
              <a:rPr lang="en-US" sz="2700" dirty="0"/>
              <a:t>UDGET EXECUTION REPORT</a:t>
            </a:r>
            <a:br>
              <a:rPr lang="en-US" sz="2700" dirty="0"/>
            </a:br>
            <a:r>
              <a:rPr lang="en-US" sz="2800" dirty="0"/>
              <a:t>(JAN-JUNE, 2022)</a:t>
            </a:r>
            <a:r>
              <a:rPr lang="yo-NG" sz="2800" dirty="0"/>
              <a:t> </a:t>
            </a:r>
            <a:endParaRPr lang="en-GB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267" name="Footer Placeholder 1"/>
          <p:cNvSpPr>
            <a:spLocks noGrp="1"/>
          </p:cNvSpPr>
          <p:nvPr>
            <p:ph type="ftr" sz="quarter" idx="3"/>
          </p:nvPr>
        </p:nvSpPr>
        <p:spPr bwMode="auto">
          <a:xfrm>
            <a:off x="6600704" y="6396596"/>
            <a:ext cx="3772395" cy="35690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Gill Sans MT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Gill Sans MT" pitchFamily="34" charset="0"/>
              <a:ea typeface="+mn-ea"/>
              <a:cs typeface="Calibr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4405" y="74001"/>
            <a:ext cx="1515291" cy="1077706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871F07B-43AC-DE97-5928-4DA2F86800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800301"/>
              </p:ext>
            </p:extLst>
          </p:nvPr>
        </p:nvGraphicFramePr>
        <p:xfrm>
          <a:off x="1099931" y="1150937"/>
          <a:ext cx="10005392" cy="4880588"/>
        </p:xfrm>
        <a:graphic>
          <a:graphicData uri="http://schemas.openxmlformats.org/drawingml/2006/table">
            <a:tbl>
              <a:tblPr/>
              <a:tblGrid>
                <a:gridCol w="585765">
                  <a:extLst>
                    <a:ext uri="{9D8B030D-6E8A-4147-A177-3AD203B41FA5}">
                      <a16:colId xmlns:a16="http://schemas.microsoft.com/office/drawing/2014/main" val="346170441"/>
                    </a:ext>
                  </a:extLst>
                </a:gridCol>
                <a:gridCol w="2032953">
                  <a:extLst>
                    <a:ext uri="{9D8B030D-6E8A-4147-A177-3AD203B41FA5}">
                      <a16:colId xmlns:a16="http://schemas.microsoft.com/office/drawing/2014/main" val="2381714842"/>
                    </a:ext>
                  </a:extLst>
                </a:gridCol>
                <a:gridCol w="865728">
                  <a:extLst>
                    <a:ext uri="{9D8B030D-6E8A-4147-A177-3AD203B41FA5}">
                      <a16:colId xmlns:a16="http://schemas.microsoft.com/office/drawing/2014/main" val="2627509691"/>
                    </a:ext>
                  </a:extLst>
                </a:gridCol>
                <a:gridCol w="1206823">
                  <a:extLst>
                    <a:ext uri="{9D8B030D-6E8A-4147-A177-3AD203B41FA5}">
                      <a16:colId xmlns:a16="http://schemas.microsoft.com/office/drawing/2014/main" val="3606286942"/>
                    </a:ext>
                  </a:extLst>
                </a:gridCol>
                <a:gridCol w="968261">
                  <a:extLst>
                    <a:ext uri="{9D8B030D-6E8A-4147-A177-3AD203B41FA5}">
                      <a16:colId xmlns:a16="http://schemas.microsoft.com/office/drawing/2014/main" val="686967240"/>
                    </a:ext>
                  </a:extLst>
                </a:gridCol>
                <a:gridCol w="1240445">
                  <a:extLst>
                    <a:ext uri="{9D8B030D-6E8A-4147-A177-3AD203B41FA5}">
                      <a16:colId xmlns:a16="http://schemas.microsoft.com/office/drawing/2014/main" val="509694378"/>
                    </a:ext>
                  </a:extLst>
                </a:gridCol>
                <a:gridCol w="1537634">
                  <a:extLst>
                    <a:ext uri="{9D8B030D-6E8A-4147-A177-3AD203B41FA5}">
                      <a16:colId xmlns:a16="http://schemas.microsoft.com/office/drawing/2014/main" val="1553344838"/>
                    </a:ext>
                  </a:extLst>
                </a:gridCol>
                <a:gridCol w="1567783">
                  <a:extLst>
                    <a:ext uri="{9D8B030D-6E8A-4147-A177-3AD203B41FA5}">
                      <a16:colId xmlns:a16="http://schemas.microsoft.com/office/drawing/2014/main" val="3538814085"/>
                    </a:ext>
                  </a:extLst>
                </a:gridCol>
              </a:tblGrid>
              <a:tr h="220279">
                <a:tc gridSpan="8"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FUNDING SOURCES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34996"/>
                  </a:ext>
                </a:extLst>
              </a:tr>
              <a:tr h="67085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 (NBn)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Proportionate Target (NBn)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(NBn)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Actual on Total Performance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Actual on  Proportionate Performance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Actual on Total Budget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2593531"/>
                  </a:ext>
                </a:extLst>
              </a:tr>
              <a:tr h="22027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Opening Balance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304950"/>
                  </a:ext>
                </a:extLst>
              </a:tr>
              <a:tr h="22027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IGR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0687561"/>
                  </a:ext>
                </a:extLst>
              </a:tr>
              <a:tr h="470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Statutory Allocation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3344864"/>
                  </a:ext>
                </a:extLst>
              </a:tr>
              <a:tr h="22027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VAT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6968828"/>
                  </a:ext>
                </a:extLst>
              </a:tr>
              <a:tr h="470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EXCESS CRUDE  /EXCHANGE GAIN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8367574"/>
                  </a:ext>
                </a:extLst>
              </a:tr>
              <a:tr h="31039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Receipts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4567928"/>
                  </a:ext>
                </a:extLst>
              </a:tr>
              <a:tr h="22027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1304100"/>
                  </a:ext>
                </a:extLst>
              </a:tr>
              <a:tr h="220279">
                <a:tc gridSpan="8"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EXPENDITURE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9966954"/>
                  </a:ext>
                </a:extLst>
              </a:tr>
              <a:tr h="64081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 (NBn)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Proportionate Target (NBn)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(NBn)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Actual on Total Performance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Actual on Proportionate Performance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Actual on Total Budget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1234849"/>
                  </a:ext>
                </a:extLst>
              </a:tr>
              <a:tr h="29036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Recurrent Expenditure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7364175"/>
                  </a:ext>
                </a:extLst>
              </a:tr>
              <a:tr h="30038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Expenditure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7005130"/>
                  </a:ext>
                </a:extLst>
              </a:tr>
              <a:tr h="38048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Expenditure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1605635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580172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817" y="304936"/>
            <a:ext cx="8777300" cy="571500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br>
              <a:rPr lang="en-GB" b="1" dirty="0"/>
            </a:br>
            <a:r>
              <a:rPr lang="yo-NG" sz="2700" dirty="0">
                <a:latin typeface="+mn-lt"/>
              </a:rPr>
              <a:t>Expenditure </a:t>
            </a:r>
            <a:r>
              <a:rPr lang="en-ZA" sz="2700" dirty="0">
                <a:latin typeface="+mn-lt"/>
              </a:rPr>
              <a:t>Review</a:t>
            </a:r>
            <a:r>
              <a:rPr lang="yo-NG" sz="2700" dirty="0">
                <a:latin typeface="+mn-lt"/>
              </a:rPr>
              <a:t> </a:t>
            </a:r>
            <a:r>
              <a:rPr lang="en-GB" sz="2700" dirty="0">
                <a:latin typeface="+mn-lt"/>
              </a:rPr>
              <a:t>- </a:t>
            </a:r>
            <a:r>
              <a:rPr lang="en-US" sz="2700" dirty="0">
                <a:latin typeface="+mn-lt"/>
              </a:rPr>
              <a:t>January</a:t>
            </a:r>
            <a:r>
              <a:rPr lang="yo-NG" sz="2700" dirty="0">
                <a:latin typeface="+mn-lt"/>
              </a:rPr>
              <a:t> to </a:t>
            </a:r>
            <a:r>
              <a:rPr lang="en-US" sz="2700" dirty="0">
                <a:latin typeface="+mn-lt"/>
              </a:rPr>
              <a:t>June</a:t>
            </a:r>
            <a:r>
              <a:rPr lang="en-ZA" sz="2700" dirty="0">
                <a:latin typeface="+mn-lt"/>
              </a:rPr>
              <a:t> </a:t>
            </a:r>
            <a:r>
              <a:rPr lang="yo-NG" sz="2700" dirty="0">
                <a:latin typeface="+mn-lt"/>
              </a:rPr>
              <a:t>20</a:t>
            </a:r>
            <a:r>
              <a:rPr lang="en-US" sz="2700" dirty="0">
                <a:latin typeface="+mn-lt"/>
              </a:rPr>
              <a:t>22</a:t>
            </a:r>
            <a:br>
              <a:rPr lang="en-ZA" sz="2700" dirty="0"/>
            </a:br>
            <a:endParaRPr lang="en-GB" sz="27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6293B3-C7E1-4C40-969D-00FBF382D78D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5F3478F-7933-41DA-8894-39AB41BFBC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8117" y="58432"/>
            <a:ext cx="1275340" cy="1064507"/>
          </a:xfrm>
          <a:prstGeom prst="rect">
            <a:avLst/>
          </a:prstGeom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0124172"/>
              </p:ext>
            </p:extLst>
          </p:nvPr>
        </p:nvGraphicFramePr>
        <p:xfrm>
          <a:off x="424069" y="1154503"/>
          <a:ext cx="11343862" cy="4636697"/>
        </p:xfrm>
        <a:graphic>
          <a:graphicData uri="http://schemas.openxmlformats.org/drawingml/2006/table">
            <a:tbl>
              <a:tblPr/>
              <a:tblGrid>
                <a:gridCol w="1929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2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24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54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12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27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103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1602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Details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Approved Budget N(Bn)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Proportionate Target</a:t>
                      </a:r>
                    </a:p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N(Bn)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 Expenditure     Jan. – June 2022    N(Bn)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Performance on  Total Budget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Proportionate Expenditure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of Total Actual Expenditure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71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Salaries &amp; Allowances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75,879,021,496.48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37,939,510,748.24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31,726,896,210.18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500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Consolidated Revenue Fund Charges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17,212,802,457.99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8,606,401,229.00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6,307,773,222.92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23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Personnel Cost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93,091,823,954.47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46,545,911,977.24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38,034,669,433.10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4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Overhead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32,075,256,744.27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16,037,628,372.14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12,651,171,374.03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62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(Overhead 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28,013,395,249.03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14,006,697,624.52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14,091,321,401.57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902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Recurrent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153,180,475,947.77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76,590,237,973.89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64,777,162,208.70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42.29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84.58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860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197,554,673,791.80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98,777,336,895.90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39,046,172,988.39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069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(Capital)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485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197,554,673,791.80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98,777,336,895.90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39,046,172,988.39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925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350,735,149,739.57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175,367,574,869.79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103,823,335,197.09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59.20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4920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9688" y="304936"/>
            <a:ext cx="8048429" cy="571500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br>
              <a:rPr lang="en-GB" b="1" dirty="0"/>
            </a:br>
            <a:r>
              <a:rPr lang="yo-NG" sz="2700" dirty="0">
                <a:latin typeface="+mn-lt"/>
              </a:rPr>
              <a:t>Expenditure </a:t>
            </a:r>
            <a:r>
              <a:rPr lang="en-ZA" sz="2700" dirty="0">
                <a:latin typeface="+mn-lt"/>
              </a:rPr>
              <a:t>Review</a:t>
            </a:r>
            <a:r>
              <a:rPr lang="yo-NG" sz="2700" dirty="0">
                <a:latin typeface="+mn-lt"/>
              </a:rPr>
              <a:t> </a:t>
            </a:r>
            <a:r>
              <a:rPr lang="en-GB" sz="2700" dirty="0">
                <a:latin typeface="+mn-lt"/>
              </a:rPr>
              <a:t>- </a:t>
            </a:r>
            <a:r>
              <a:rPr lang="en-US" sz="2700" dirty="0">
                <a:latin typeface="+mn-lt"/>
              </a:rPr>
              <a:t>January</a:t>
            </a:r>
            <a:r>
              <a:rPr lang="yo-NG" sz="2700" dirty="0">
                <a:latin typeface="+mn-lt"/>
              </a:rPr>
              <a:t> to </a:t>
            </a:r>
            <a:r>
              <a:rPr lang="en-ZA" sz="2700" dirty="0">
                <a:latin typeface="+mn-lt"/>
              </a:rPr>
              <a:t>June </a:t>
            </a:r>
            <a:r>
              <a:rPr lang="yo-NG" sz="2700" dirty="0">
                <a:latin typeface="+mn-lt"/>
              </a:rPr>
              <a:t>20</a:t>
            </a:r>
            <a:r>
              <a:rPr lang="en-US" sz="2700" dirty="0">
                <a:latin typeface="+mn-lt"/>
              </a:rPr>
              <a:t>21</a:t>
            </a:r>
            <a:br>
              <a:rPr lang="en-ZA" sz="2700" dirty="0"/>
            </a:br>
            <a:endParaRPr lang="en-GB" sz="27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6293B3-C7E1-4C40-969D-00FBF382D78D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5F3478F-7933-41DA-8894-39AB41BFBC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8117" y="58432"/>
            <a:ext cx="1275340" cy="1064507"/>
          </a:xfrm>
          <a:prstGeom prst="rect">
            <a:avLst/>
          </a:prstGeom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F32E090-F825-401B-A7D5-EE8164624B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2515445"/>
              </p:ext>
            </p:extLst>
          </p:nvPr>
        </p:nvGraphicFramePr>
        <p:xfrm>
          <a:off x="761999" y="1122939"/>
          <a:ext cx="10668001" cy="4858603"/>
        </p:xfrm>
        <a:graphic>
          <a:graphicData uri="http://schemas.openxmlformats.org/drawingml/2006/table">
            <a:tbl>
              <a:tblPr/>
              <a:tblGrid>
                <a:gridCol w="1691363">
                  <a:extLst>
                    <a:ext uri="{9D8B030D-6E8A-4147-A177-3AD203B41FA5}">
                      <a16:colId xmlns:a16="http://schemas.microsoft.com/office/drawing/2014/main" val="2327990582"/>
                    </a:ext>
                  </a:extLst>
                </a:gridCol>
                <a:gridCol w="1675845">
                  <a:extLst>
                    <a:ext uri="{9D8B030D-6E8A-4147-A177-3AD203B41FA5}">
                      <a16:colId xmlns:a16="http://schemas.microsoft.com/office/drawing/2014/main" val="2531904807"/>
                    </a:ext>
                  </a:extLst>
                </a:gridCol>
                <a:gridCol w="1675845">
                  <a:extLst>
                    <a:ext uri="{9D8B030D-6E8A-4147-A177-3AD203B41FA5}">
                      <a16:colId xmlns:a16="http://schemas.microsoft.com/office/drawing/2014/main" val="1015323575"/>
                    </a:ext>
                  </a:extLst>
                </a:gridCol>
                <a:gridCol w="1505159">
                  <a:extLst>
                    <a:ext uri="{9D8B030D-6E8A-4147-A177-3AD203B41FA5}">
                      <a16:colId xmlns:a16="http://schemas.microsoft.com/office/drawing/2014/main" val="3314421532"/>
                    </a:ext>
                  </a:extLst>
                </a:gridCol>
                <a:gridCol w="1210334">
                  <a:extLst>
                    <a:ext uri="{9D8B030D-6E8A-4147-A177-3AD203B41FA5}">
                      <a16:colId xmlns:a16="http://schemas.microsoft.com/office/drawing/2014/main" val="2910396494"/>
                    </a:ext>
                  </a:extLst>
                </a:gridCol>
                <a:gridCol w="1431452">
                  <a:extLst>
                    <a:ext uri="{9D8B030D-6E8A-4147-A177-3AD203B41FA5}">
                      <a16:colId xmlns:a16="http://schemas.microsoft.com/office/drawing/2014/main" val="1216709487"/>
                    </a:ext>
                  </a:extLst>
                </a:gridCol>
                <a:gridCol w="1478003">
                  <a:extLst>
                    <a:ext uri="{9D8B030D-6E8A-4147-A177-3AD203B41FA5}">
                      <a16:colId xmlns:a16="http://schemas.microsoft.com/office/drawing/2014/main" val="1270667114"/>
                    </a:ext>
                  </a:extLst>
                </a:gridCol>
              </a:tblGrid>
              <a:tr h="85777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Approved Budget </a:t>
                      </a:r>
                      <a:r>
                        <a:rPr lang="en-US" sz="1200" b="1" i="0" u="none" strike="sng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(Bn)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Proportionate Target N(Bn)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Expenditure          Jan. – June 2021    </a:t>
                      </a:r>
                      <a:r>
                        <a:rPr lang="en-US" sz="1200" b="1" i="0" u="none" strike="sng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Performance on     Budget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Proportionate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 Actual Expenditure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4220484"/>
                  </a:ext>
                </a:extLst>
              </a:tr>
              <a:tr h="42888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Salaries &amp; Allowances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72,760,161,564.51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36,380,080,782.26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28,976,278,819.93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5566856"/>
                  </a:ext>
                </a:extLst>
              </a:tr>
              <a:tr h="43611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Consolidated Revenue Fund Charges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20,182,910,593.04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10,091,455,296.52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6,367,707,412.65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9811034"/>
                  </a:ext>
                </a:extLst>
              </a:tr>
              <a:tr h="42888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Personnel Cost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92,943,072,157.55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46,471,536,078.78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35,343,986,232.58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9366730"/>
                  </a:ext>
                </a:extLst>
              </a:tr>
              <a:tr h="37949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Overhead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54,933,731,418.87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27,466,865,709.44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10,623,660,449.51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5154061"/>
                  </a:ext>
                </a:extLst>
              </a:tr>
              <a:tr h="42888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(Overhead 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18,836,000,718.71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9,418,000,359.36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4,637,434,004.20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4409126"/>
                  </a:ext>
                </a:extLst>
              </a:tr>
              <a:tr h="42888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Recurrent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166,712,804,295.13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83,356,402,147.57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50,605,080,686.29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4091430"/>
                  </a:ext>
                </a:extLst>
              </a:tr>
              <a:tr h="30455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162,363,053,140.91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81,181,526,570.46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17,539,589,719.17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5621069"/>
                  </a:ext>
                </a:extLst>
              </a:tr>
              <a:tr h="32274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(Capital)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9,535,085,585.82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4,767,542,792.91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5,258,652,771.94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178702"/>
                  </a:ext>
                </a:extLst>
              </a:tr>
              <a:tr h="39334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171,898,138,726.73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85,949,069,363.37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22,798,242,491.11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3850860"/>
                  </a:ext>
                </a:extLst>
              </a:tr>
              <a:tr h="34622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EXPENDITURE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338,610,943,021.86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169,305,471,510.93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73,403,323,177.40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1719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2560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139" y="6299"/>
            <a:ext cx="8544055" cy="688422"/>
          </a:xfrm>
        </p:spPr>
        <p:txBody>
          <a:bodyPr rtlCol="0">
            <a:noAutofit/>
          </a:bodyPr>
          <a:lstStyle/>
          <a:p>
            <a:pPr algn="ctr">
              <a:defRPr/>
            </a:pPr>
            <a:br>
              <a:rPr lang="en-US" sz="2000" dirty="0"/>
            </a:br>
            <a:r>
              <a:rPr lang="en-US" sz="2000" dirty="0"/>
              <a:t>Comparison of Expenditure Actual Performance for the 2</a:t>
            </a:r>
            <a:r>
              <a:rPr lang="en-US" sz="2000" baseline="30000" dirty="0"/>
              <a:t>nd</a:t>
            </a:r>
            <a:r>
              <a:rPr lang="en-US" sz="2000" dirty="0"/>
              <a:t> Quarter 2022 and Corresponding Period, 2021</a:t>
            </a:r>
            <a:endParaRPr lang="en-GB" sz="2000" dirty="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ADC21EB-5201-468A-9628-9AC73A10963A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57C31F3-0959-46D2-9391-89AFB9FFDA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798121"/>
              </p:ext>
            </p:extLst>
          </p:nvPr>
        </p:nvGraphicFramePr>
        <p:xfrm>
          <a:off x="569843" y="844715"/>
          <a:ext cx="10959853" cy="3286109"/>
        </p:xfrm>
        <a:graphic>
          <a:graphicData uri="http://schemas.openxmlformats.org/drawingml/2006/table">
            <a:tbl>
              <a:tblPr/>
              <a:tblGrid>
                <a:gridCol w="806877">
                  <a:extLst>
                    <a:ext uri="{9D8B030D-6E8A-4147-A177-3AD203B41FA5}">
                      <a16:colId xmlns:a16="http://schemas.microsoft.com/office/drawing/2014/main" val="883552309"/>
                    </a:ext>
                  </a:extLst>
                </a:gridCol>
                <a:gridCol w="2549395">
                  <a:extLst>
                    <a:ext uri="{9D8B030D-6E8A-4147-A177-3AD203B41FA5}">
                      <a16:colId xmlns:a16="http://schemas.microsoft.com/office/drawing/2014/main" val="2146269366"/>
                    </a:ext>
                  </a:extLst>
                </a:gridCol>
                <a:gridCol w="2018270">
                  <a:extLst>
                    <a:ext uri="{9D8B030D-6E8A-4147-A177-3AD203B41FA5}">
                      <a16:colId xmlns:a16="http://schemas.microsoft.com/office/drawing/2014/main" val="1812286659"/>
                    </a:ext>
                  </a:extLst>
                </a:gridCol>
                <a:gridCol w="1666050">
                  <a:extLst>
                    <a:ext uri="{9D8B030D-6E8A-4147-A177-3AD203B41FA5}">
                      <a16:colId xmlns:a16="http://schemas.microsoft.com/office/drawing/2014/main" val="315354828"/>
                    </a:ext>
                  </a:extLst>
                </a:gridCol>
                <a:gridCol w="1549198">
                  <a:extLst>
                    <a:ext uri="{9D8B030D-6E8A-4147-A177-3AD203B41FA5}">
                      <a16:colId xmlns:a16="http://schemas.microsoft.com/office/drawing/2014/main" val="4047116842"/>
                    </a:ext>
                  </a:extLst>
                </a:gridCol>
                <a:gridCol w="1008883">
                  <a:extLst>
                    <a:ext uri="{9D8B030D-6E8A-4147-A177-3AD203B41FA5}">
                      <a16:colId xmlns:a16="http://schemas.microsoft.com/office/drawing/2014/main" val="3272193081"/>
                    </a:ext>
                  </a:extLst>
                </a:gridCol>
                <a:gridCol w="1361180">
                  <a:extLst>
                    <a:ext uri="{9D8B030D-6E8A-4147-A177-3AD203B41FA5}">
                      <a16:colId xmlns:a16="http://schemas.microsoft.com/office/drawing/2014/main" val="2257896412"/>
                    </a:ext>
                  </a:extLst>
                </a:gridCol>
              </a:tblGrid>
              <a:tr h="17900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Change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484985"/>
                  </a:ext>
                </a:extLst>
              </a:tr>
              <a:tr h="51928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S/N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Details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Actual Performance      N(Bn)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of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Actual Performance      N(Bn)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of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505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Salaries and Allowances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31.72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30.55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28.98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39.48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717100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CRFC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071288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Personnel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35.35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48.16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271915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iii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Overhead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12.65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12.19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10.62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19.12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720179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iv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Public Debt Charges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14.09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13.57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203.69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158115"/>
                  </a:ext>
                </a:extLst>
              </a:tr>
              <a:tr h="34914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Recurrent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64.77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68.95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27.98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956354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39.05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22.79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31.05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71.33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634882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103.82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73.40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41.44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652419"/>
                  </a:ext>
                </a:extLst>
              </a:tr>
            </a:tbl>
          </a:graphicData>
        </a:graphic>
      </p:graphicFrame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9ADEF68-3C45-48D2-9472-763863339C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10740661"/>
              </p:ext>
            </p:extLst>
          </p:nvPr>
        </p:nvGraphicFramePr>
        <p:xfrm>
          <a:off x="2272552" y="4140941"/>
          <a:ext cx="7237207" cy="22670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60" y="6300"/>
            <a:ext cx="1158241" cy="833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260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399607" y="1670716"/>
            <a:ext cx="4182793" cy="4415888"/>
          </a:xfrm>
        </p:spPr>
        <p:txBody>
          <a:bodyPr>
            <a:normAutofit fontScale="92500" lnSpcReduction="20000"/>
          </a:bodyPr>
          <a:lstStyle/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Expenditure</a:t>
            </a:r>
            <a:r>
              <a:rPr lang="en-US" sz="1600" dirty="0"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yo-NG" sz="1600" dirty="0">
                <a:latin typeface="Arial Rounded MT Bold" panose="020F0704030504030204" pitchFamily="34" charset="0"/>
                <a:cs typeface="Arial" charset="0"/>
              </a:rPr>
              <a:t>Performance as at</a:t>
            </a:r>
            <a:r>
              <a:rPr lang="en-GB" sz="1600" dirty="0">
                <a:latin typeface="Arial Rounded MT Bold" panose="020F0704030504030204" pitchFamily="34" charset="0"/>
                <a:cs typeface="Arial" charset="0"/>
              </a:rPr>
              <a:t> June, 2022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stood at</a:t>
            </a:r>
            <a:r>
              <a:rPr lang="en-ZA" sz="16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b="1" strike="sngStrike" dirty="0">
                <a:latin typeface="Arial Rounded MT Bold" panose="020F0704030504030204" pitchFamily="34" charset="0"/>
                <a:cs typeface="Arial" charset="0"/>
              </a:rPr>
              <a:t>N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103.82BN</a:t>
            </a:r>
            <a:r>
              <a:rPr lang="en-ZA" sz="1600" b="1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which represents 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59.20% of the proportionate target of N175.36BN.</a:t>
            </a: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It also represents 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29.60%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of the total budget size of 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N350.73BN</a:t>
            </a: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The performance depicts a positive change of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 41.44%</a:t>
            </a:r>
            <a:r>
              <a:rPr lang="en-ZA" sz="16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b="1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in expenditure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when compared with the actual expenditure for the corresponding period of </a:t>
            </a:r>
            <a:r>
              <a:rPr lang="yo-NG" sz="1600" dirty="0">
                <a:latin typeface="Arial Rounded MT Bold" panose="020F0704030504030204" pitchFamily="34" charset="0"/>
                <a:cs typeface="Arial" charset="0"/>
              </a:rPr>
              <a:t>20</a:t>
            </a:r>
            <a:r>
              <a:rPr lang="en-US" sz="1600" dirty="0">
                <a:latin typeface="Arial Rounded MT Bold" panose="020F0704030504030204" pitchFamily="34" charset="0"/>
                <a:cs typeface="Arial" charset="0"/>
              </a:rPr>
              <a:t>21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,</a:t>
            </a:r>
            <a:r>
              <a:rPr lang="en-ZA" sz="16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which was </a:t>
            </a:r>
            <a:r>
              <a:rPr lang="en-ZA" sz="1600" b="1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N73.40BN</a:t>
            </a:r>
            <a:r>
              <a:rPr lang="en-ZA" sz="1600" b="1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representing</a:t>
            </a:r>
            <a:r>
              <a:rPr lang="en-ZA" sz="16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43.36%</a:t>
            </a:r>
            <a:r>
              <a:rPr lang="en-ZA" sz="1600" b="1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of the proportionate Budget of 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N169.31BN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 and 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21.68%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 of the total budget size </a:t>
            </a:r>
            <a:r>
              <a:rPr lang="en-ZA" sz="1600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of </a:t>
            </a:r>
            <a:r>
              <a:rPr lang="en-ZA" sz="1600" b="1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N338.61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B.</a:t>
            </a:r>
          </a:p>
          <a:p>
            <a:pPr marL="0" lvl="0" indent="0" algn="just">
              <a:lnSpc>
                <a:spcPct val="150000"/>
              </a:lnSpc>
              <a:spcBef>
                <a:spcPct val="20000"/>
              </a:spcBef>
              <a:buClrTx/>
              <a:buSzTx/>
              <a:buNone/>
              <a:defRPr/>
            </a:pPr>
            <a:endParaRPr lang="en-ZA" sz="1200" b="1" dirty="0">
              <a:latin typeface="Arial Rounded MT Bold" panose="020F0704030504030204" pitchFamily="34" charset="0"/>
              <a:cs typeface="Arial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endParaRPr lang="en-ZA" sz="1400" dirty="0">
              <a:latin typeface="Arial Rounded MT Bold" panose="020F0704030504030204" pitchFamily="34" charset="0"/>
              <a:cs typeface="Arial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endParaRPr lang="en-ZA" sz="1600" b="1" dirty="0">
              <a:solidFill>
                <a:srgbClr val="FF0000"/>
              </a:solidFill>
              <a:latin typeface="Arial Rounded MT Bold" panose="020F0704030504030204" pitchFamily="34" charset="0"/>
              <a:cs typeface="Arial" charset="0"/>
            </a:endParaRPr>
          </a:p>
          <a:p>
            <a:endParaRPr lang="en-US" sz="1600" dirty="0">
              <a:latin typeface="Arial Rounded MT Bold" panose="020F07040305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2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	</a:t>
            </a:r>
            <a:r>
              <a:rPr lang="en-US" sz="3600" dirty="0"/>
              <a:t>Year 2022 2</a:t>
            </a:r>
            <a:r>
              <a:rPr lang="en-US" sz="3600" baseline="30000" dirty="0"/>
              <a:t>ND</a:t>
            </a:r>
            <a:r>
              <a:rPr lang="en-US" sz="3600" dirty="0"/>
              <a:t> Quarter </a:t>
            </a:r>
            <a:r>
              <a:rPr lang="yo-NG" sz="3600" dirty="0"/>
              <a:t>Budget</a:t>
            </a:r>
            <a:r>
              <a:rPr lang="en-US" sz="3600" dirty="0"/>
              <a:t> Performance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738041084"/>
              </p:ext>
            </p:extLst>
          </p:nvPr>
        </p:nvGraphicFramePr>
        <p:xfrm>
          <a:off x="2086708" y="1142149"/>
          <a:ext cx="4182793" cy="5127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1885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819399" y="1612695"/>
            <a:ext cx="6705600" cy="136207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400" dirty="0">
                <a:latin typeface="Arial Rounded MT Bold" panose="020F0704030504030204" pitchFamily="34" charset="0"/>
              </a:rPr>
              <a:t>FUNDING REVIEW</a:t>
            </a:r>
          </a:p>
        </p:txBody>
      </p:sp>
      <p:sp>
        <p:nvSpPr>
          <p:cNvPr id="28675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6200505" y="6383533"/>
            <a:ext cx="3906981" cy="356901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OF BUDGET AND PLANNING</a:t>
            </a:r>
            <a:endParaRPr kumimoji="0" lang="id-ID" sz="1400" b="1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3</a:t>
            </a:r>
            <a:endParaRPr kumimoji="0" lang="id-ID" sz="1000" b="0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553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817" y="304936"/>
            <a:ext cx="8777300" cy="571500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br>
              <a:rPr lang="en-GB" b="1" dirty="0"/>
            </a:br>
            <a:r>
              <a:rPr lang="en-GB" b="1" dirty="0"/>
              <a:t>     </a:t>
            </a:r>
            <a:r>
              <a:rPr lang="en-US" sz="3100" b="1" dirty="0">
                <a:latin typeface="+mn-lt"/>
              </a:rPr>
              <a:t>Funding</a:t>
            </a:r>
            <a:r>
              <a:rPr lang="yo-NG" sz="3100" dirty="0">
                <a:latin typeface="+mn-lt"/>
              </a:rPr>
              <a:t> </a:t>
            </a:r>
            <a:r>
              <a:rPr lang="en-ZA" sz="3100" dirty="0">
                <a:latin typeface="+mn-lt"/>
              </a:rPr>
              <a:t>Review</a:t>
            </a:r>
            <a:r>
              <a:rPr lang="yo-NG" sz="3100" dirty="0">
                <a:latin typeface="+mn-lt"/>
              </a:rPr>
              <a:t> </a:t>
            </a:r>
            <a:r>
              <a:rPr lang="en-GB" sz="3100" dirty="0">
                <a:latin typeface="+mn-lt"/>
              </a:rPr>
              <a:t>- </a:t>
            </a:r>
            <a:r>
              <a:rPr lang="en-US" sz="3100" dirty="0">
                <a:latin typeface="+mn-lt"/>
              </a:rPr>
              <a:t>January</a:t>
            </a:r>
            <a:r>
              <a:rPr lang="yo-NG" sz="3100" dirty="0">
                <a:latin typeface="+mn-lt"/>
              </a:rPr>
              <a:t> to </a:t>
            </a:r>
            <a:r>
              <a:rPr lang="en-US" sz="3100" dirty="0">
                <a:latin typeface="+mn-lt"/>
              </a:rPr>
              <a:t>June</a:t>
            </a:r>
            <a:r>
              <a:rPr lang="en-ZA" sz="3100" dirty="0">
                <a:latin typeface="+mn-lt"/>
              </a:rPr>
              <a:t> </a:t>
            </a:r>
            <a:r>
              <a:rPr lang="yo-NG" sz="3100" dirty="0">
                <a:latin typeface="+mn-lt"/>
              </a:rPr>
              <a:t>20</a:t>
            </a:r>
            <a:r>
              <a:rPr lang="en-US" sz="3100" dirty="0">
                <a:latin typeface="+mn-lt"/>
              </a:rPr>
              <a:t>22</a:t>
            </a:r>
            <a:br>
              <a:rPr lang="en-ZA" sz="3100" dirty="0"/>
            </a:br>
            <a:endParaRPr lang="en-GB" sz="3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6293B3-C7E1-4C40-969D-00FBF382D78D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5F3478F-7933-41DA-8894-39AB41BFBC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8117" y="58432"/>
            <a:ext cx="1275340" cy="1064507"/>
          </a:xfrm>
          <a:prstGeom prst="rect">
            <a:avLst/>
          </a:prstGeom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756824"/>
              </p:ext>
            </p:extLst>
          </p:nvPr>
        </p:nvGraphicFramePr>
        <p:xfrm>
          <a:off x="424069" y="1154503"/>
          <a:ext cx="11343862" cy="4773968"/>
        </p:xfrm>
        <a:graphic>
          <a:graphicData uri="http://schemas.openxmlformats.org/drawingml/2006/table">
            <a:tbl>
              <a:tblPr/>
              <a:tblGrid>
                <a:gridCol w="1929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2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24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54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12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27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103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32652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Details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Approved Budget N(Bn)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Proportionate Target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Actual Funding Performance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 Proportionate Performance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 Performance on  Total Budget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 of Total Actual Performance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8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N(Bn)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Jan. – June 2022    N(Bn)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48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Opening Balance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10,312,247,982.36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34,997,671,747.48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01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153,174,462,525.27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76,587,231,262.64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45,676,849,178.03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48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STATUTORY ALLOCATION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43,096,470,300.08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21,548,235,150.04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14,737,189,160.04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330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VALUE ADDED TAX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26,593,542,182.28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13,296,771,091.14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12,842,706,179.67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462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EXCESS CRUDE/ EXCHANGE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3,311,846,749.58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1,655,923,374.79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3,167,624,198.27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700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REVENUE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236,488,569,739.57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113,088,160,878.61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111,422,040,463.49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796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RECEIPT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114,246,580,000.00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57,123,290,000.00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12,796,055,048.01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859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FUNDING SOURCES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350,735,149,739.57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170,211,450,878.61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124,218,095,511.50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72.98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35.42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5141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556" y="173460"/>
            <a:ext cx="8919473" cy="982983"/>
          </a:xfrm>
        </p:spPr>
        <p:txBody>
          <a:bodyPr rtlCol="0">
            <a:noAutofit/>
          </a:bodyPr>
          <a:lstStyle/>
          <a:p>
            <a:pPr algn="ctr">
              <a:defRPr/>
            </a:pPr>
            <a:br>
              <a:rPr lang="en-US" sz="2400" b="1" dirty="0"/>
            </a:br>
            <a:r>
              <a:rPr lang="en-US" sz="2400" dirty="0"/>
              <a:t>Details of Actual Funding (Jan – June 2022)</a:t>
            </a:r>
            <a:br>
              <a:rPr lang="en-US" sz="2400" dirty="0"/>
            </a:br>
            <a:endParaRPr lang="en-GB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F0097A7-1261-48A1-964F-CD8C95AE8158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646E590-C464-4AB9-9CA3-2F21F96497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524305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710" y="54427"/>
            <a:ext cx="1515291" cy="1265314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396116"/>
              </p:ext>
            </p:extLst>
          </p:nvPr>
        </p:nvGraphicFramePr>
        <p:xfrm>
          <a:off x="800475" y="1156443"/>
          <a:ext cx="6037053" cy="4846790"/>
        </p:xfrm>
        <a:graphic>
          <a:graphicData uri="http://schemas.openxmlformats.org/drawingml/2006/table">
            <a:tbl>
              <a:tblPr/>
              <a:tblGrid>
                <a:gridCol w="814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18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8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2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293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S/No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Details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Actuals N(Bn)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% of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927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Opening Balance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34.99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28.17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02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IGR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45.68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36.77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47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iii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Statutory Allocation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14.74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11.86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561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iv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Value Added Tax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12.84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10.34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981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Excess Crude/Exchange Gain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2.55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981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Revenue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111.41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89.70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981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vi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Capital Receipt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12.80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302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Funding Sources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124.21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D6C3933-6D6C-D420-B1FE-BC9F560E8C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59884268"/>
              </p:ext>
            </p:extLst>
          </p:nvPr>
        </p:nvGraphicFramePr>
        <p:xfrm>
          <a:off x="5430661" y="98963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24214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53EA5AB-5932-4CD0-A244-332A6ADB3EB5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282890" y="6301"/>
            <a:ext cx="8775510" cy="158859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br>
              <a:rPr lang="en-ZA" sz="3000" dirty="0"/>
            </a:br>
            <a:br>
              <a:rPr lang="en-ZA" sz="3000" dirty="0"/>
            </a:br>
            <a:br>
              <a:rPr lang="en-ZA" sz="3000" dirty="0"/>
            </a:br>
            <a:br>
              <a:rPr lang="en-ZA" sz="3000" dirty="0"/>
            </a:br>
            <a:r>
              <a:rPr lang="en-ZA" sz="2200" dirty="0">
                <a:solidFill>
                  <a:srgbClr val="000000"/>
                </a:solidFill>
              </a:rPr>
              <a:t>Revenue Performance - Funding Sources( January – June 2022)</a:t>
            </a:r>
            <a:br>
              <a:rPr lang="en-ZA" b="1" dirty="0">
                <a:solidFill>
                  <a:srgbClr val="000000"/>
                </a:solidFill>
              </a:rPr>
            </a:br>
            <a:endParaRPr lang="en-ZA" dirty="0"/>
          </a:p>
        </p:txBody>
      </p:sp>
      <p:sp>
        <p:nvSpPr>
          <p:cNvPr id="17" name="Footer Placeholder 2">
            <a:extLst>
              <a:ext uri="{FF2B5EF4-FFF2-40B4-BE49-F238E27FC236}">
                <a16:creationId xmlns:a16="http://schemas.microsoft.com/office/drawing/2014/main" id="{10828136-82C0-4587-9EFD-53774B0986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524305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1177468444"/>
              </p:ext>
            </p:extLst>
          </p:nvPr>
        </p:nvGraphicFramePr>
        <p:xfrm>
          <a:off x="3935896" y="4398603"/>
          <a:ext cx="7453455" cy="2188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5681" y="27382"/>
            <a:ext cx="1158241" cy="833501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1E76727-3CDF-29CE-88A6-769530E34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103226"/>
              </p:ext>
            </p:extLst>
          </p:nvPr>
        </p:nvGraphicFramePr>
        <p:xfrm>
          <a:off x="609600" y="860883"/>
          <a:ext cx="10972799" cy="3600726"/>
        </p:xfrm>
        <a:graphic>
          <a:graphicData uri="http://schemas.openxmlformats.org/drawingml/2006/table">
            <a:tbl>
              <a:tblPr/>
              <a:tblGrid>
                <a:gridCol w="653967">
                  <a:extLst>
                    <a:ext uri="{9D8B030D-6E8A-4147-A177-3AD203B41FA5}">
                      <a16:colId xmlns:a16="http://schemas.microsoft.com/office/drawing/2014/main" val="1250029935"/>
                    </a:ext>
                  </a:extLst>
                </a:gridCol>
                <a:gridCol w="1638659">
                  <a:extLst>
                    <a:ext uri="{9D8B030D-6E8A-4147-A177-3AD203B41FA5}">
                      <a16:colId xmlns:a16="http://schemas.microsoft.com/office/drawing/2014/main" val="3745822416"/>
                    </a:ext>
                  </a:extLst>
                </a:gridCol>
                <a:gridCol w="854587">
                  <a:extLst>
                    <a:ext uri="{9D8B030D-6E8A-4147-A177-3AD203B41FA5}">
                      <a16:colId xmlns:a16="http://schemas.microsoft.com/office/drawing/2014/main" val="2084023562"/>
                    </a:ext>
                  </a:extLst>
                </a:gridCol>
                <a:gridCol w="1119288">
                  <a:extLst>
                    <a:ext uri="{9D8B030D-6E8A-4147-A177-3AD203B41FA5}">
                      <a16:colId xmlns:a16="http://schemas.microsoft.com/office/drawing/2014/main" val="77257367"/>
                    </a:ext>
                  </a:extLst>
                </a:gridCol>
                <a:gridCol w="1207322">
                  <a:extLst>
                    <a:ext uri="{9D8B030D-6E8A-4147-A177-3AD203B41FA5}">
                      <a16:colId xmlns:a16="http://schemas.microsoft.com/office/drawing/2014/main" val="3583510188"/>
                    </a:ext>
                  </a:extLst>
                </a:gridCol>
                <a:gridCol w="1169593">
                  <a:extLst>
                    <a:ext uri="{9D8B030D-6E8A-4147-A177-3AD203B41FA5}">
                      <a16:colId xmlns:a16="http://schemas.microsoft.com/office/drawing/2014/main" val="2712478613"/>
                    </a:ext>
                  </a:extLst>
                </a:gridCol>
                <a:gridCol w="1232475">
                  <a:extLst>
                    <a:ext uri="{9D8B030D-6E8A-4147-A177-3AD203B41FA5}">
                      <a16:colId xmlns:a16="http://schemas.microsoft.com/office/drawing/2014/main" val="1095279167"/>
                    </a:ext>
                  </a:extLst>
                </a:gridCol>
                <a:gridCol w="1056407">
                  <a:extLst>
                    <a:ext uri="{9D8B030D-6E8A-4147-A177-3AD203B41FA5}">
                      <a16:colId xmlns:a16="http://schemas.microsoft.com/office/drawing/2014/main" val="530003960"/>
                    </a:ext>
                  </a:extLst>
                </a:gridCol>
                <a:gridCol w="767153">
                  <a:extLst>
                    <a:ext uri="{9D8B030D-6E8A-4147-A177-3AD203B41FA5}">
                      <a16:colId xmlns:a16="http://schemas.microsoft.com/office/drawing/2014/main" val="1934600130"/>
                    </a:ext>
                  </a:extLst>
                </a:gridCol>
                <a:gridCol w="1273348">
                  <a:extLst>
                    <a:ext uri="{9D8B030D-6E8A-4147-A177-3AD203B41FA5}">
                      <a16:colId xmlns:a16="http://schemas.microsoft.com/office/drawing/2014/main" val="263996759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2022</a:t>
                      </a:r>
                    </a:p>
                  </a:txBody>
                  <a:tcPr marL="9438" marR="9438" marT="50292" marB="50292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2021</a:t>
                      </a:r>
                    </a:p>
                  </a:txBody>
                  <a:tcPr marL="9438" marR="9438" marT="50292" marB="50292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99416"/>
                  </a:ext>
                </a:extLst>
              </a:tr>
              <a:tr h="64072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S/NO.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Details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 Estimates</a:t>
                      </a:r>
                    </a:p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N(Bn)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Proportionate Target</a:t>
                      </a:r>
                    </a:p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N(Bn)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Jan.-June Actual (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Nbn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of Proportionate Performance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 Estimates</a:t>
                      </a:r>
                    </a:p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N(Bn)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Proportionate Target</a:t>
                      </a:r>
                    </a:p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N(Bn)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Jan.-June Actual        (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Nbn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of Proportionate Performance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8568683"/>
                  </a:ext>
                </a:extLst>
              </a:tr>
              <a:tr h="25179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Opening Balance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10.31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34.99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18.41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9.21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6.98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5368746"/>
                  </a:ext>
                </a:extLst>
              </a:tr>
              <a:tr h="2106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 (IGR)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335648"/>
                  </a:ext>
                </a:extLst>
              </a:tr>
              <a:tr h="2106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(a)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Ministries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59.73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48.71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7774955"/>
                  </a:ext>
                </a:extLst>
              </a:tr>
              <a:tr h="2106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(b)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Boards and Corporations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16.86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12.20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2215259"/>
                  </a:ext>
                </a:extLst>
              </a:tr>
              <a:tr h="2106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IGR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76.59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60.91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0826756"/>
                  </a:ext>
                </a:extLst>
              </a:tr>
              <a:tr h="2106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Statutory Allocation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21.55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19.84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111683"/>
                  </a:ext>
                </a:extLst>
              </a:tr>
              <a:tr h="2106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VAT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13.30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9.60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0461400"/>
                  </a:ext>
                </a:extLst>
              </a:tr>
              <a:tr h="2106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Revenue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111.43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5626079"/>
                  </a:ext>
                </a:extLst>
              </a:tr>
              <a:tr h="2106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Capital Receipts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57.12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69.76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9997563"/>
                  </a:ext>
                </a:extLst>
              </a:tr>
              <a:tr h="30328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Excess Crude/Exchange Gain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1.66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544986"/>
                  </a:ext>
                </a:extLst>
              </a:tr>
              <a:tr h="26089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3987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26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529696" y="6407945"/>
            <a:ext cx="487680" cy="365125"/>
          </a:xfrm>
        </p:spPr>
        <p:txBody>
          <a:bodyPr/>
          <a:lstStyle/>
          <a:p>
            <a:pPr lvl="0"/>
            <a:r>
              <a:rPr lang="en-GB" noProof="0" dirty="0"/>
              <a:t>6</a:t>
            </a:r>
          </a:p>
          <a:p>
            <a:pPr lvl="0"/>
            <a:endParaRPr lang="en-GB" noProof="0" dirty="0"/>
          </a:p>
          <a:p>
            <a:pPr lvl="0"/>
            <a:endParaRPr lang="en-GB" noProof="0" dirty="0"/>
          </a:p>
          <a:p>
            <a:pPr lvl="0"/>
            <a:endParaRPr lang="en-GB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05344" y="274638"/>
            <a:ext cx="10377055" cy="944192"/>
          </a:xfrm>
        </p:spPr>
        <p:txBody>
          <a:bodyPr>
            <a:noAutofit/>
          </a:bodyPr>
          <a:lstStyle/>
          <a:p>
            <a:r>
              <a:rPr lang="en-GB" sz="2400" dirty="0"/>
              <a:t>     Funding Details at a glance </a:t>
            </a:r>
            <a:r>
              <a:rPr lang="en-US" sz="2400" dirty="0"/>
              <a:t>(January-June 2021)</a:t>
            </a:r>
            <a:r>
              <a:rPr lang="yo-NG" sz="2400" dirty="0"/>
              <a:t> </a:t>
            </a:r>
            <a:endParaRPr lang="en-GB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888941" y="6416169"/>
            <a:ext cx="3490259" cy="356901"/>
          </a:xfrm>
        </p:spPr>
        <p:txBody>
          <a:bodyPr/>
          <a:lstStyle/>
          <a:p>
            <a:pPr lvl="0"/>
            <a:r>
              <a:rPr lang="en-US" noProof="0"/>
              <a:t>MINISTRY OF BUDGET AND PLANNING</a:t>
            </a:r>
            <a:endParaRPr lang="en-US" noProof="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6559" y="102555"/>
            <a:ext cx="1227218" cy="944192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9631160"/>
              </p:ext>
            </p:extLst>
          </p:nvPr>
        </p:nvGraphicFramePr>
        <p:xfrm>
          <a:off x="609602" y="1149531"/>
          <a:ext cx="10715896" cy="4721182"/>
        </p:xfrm>
        <a:graphic>
          <a:graphicData uri="http://schemas.openxmlformats.org/drawingml/2006/table">
            <a:tbl>
              <a:tblPr/>
              <a:tblGrid>
                <a:gridCol w="5446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18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91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27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83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31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78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673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0462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S/No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Details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Budget (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NBn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Proportionate Target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Actual (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NBn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% Performance on Total Budget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%    Proportionate Performance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% Total Performance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98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Opening Balance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89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IGR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8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Statutory Allocation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98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VAT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164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CAPEX (F.G ROAD REFUND)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98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Receipts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98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338.61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169.31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101.48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29.97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59.94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708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9280" y="313485"/>
            <a:ext cx="8229600" cy="347741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en-ZA" sz="2400" dirty="0"/>
              <a:t>Half Year 2022</a:t>
            </a:r>
            <a:br>
              <a:rPr lang="en-ZA" sz="2400" dirty="0"/>
            </a:br>
            <a:r>
              <a:rPr lang="en-ZA" sz="2400" dirty="0"/>
              <a:t> IGR OF MAJOR REVENUE GENERATING AGENCIES</a:t>
            </a:r>
            <a:endParaRPr lang="en-GB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E94AA1-D595-4ACB-98CF-32F1B9E78F2F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951FBF0-6412-4489-AE27-4B390AB03A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498179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771" y="0"/>
            <a:ext cx="1158241" cy="833501"/>
          </a:xfrm>
          <a:prstGeom prst="rect">
            <a:avLst/>
          </a:prstGeom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685131"/>
              </p:ext>
            </p:extLst>
          </p:nvPr>
        </p:nvGraphicFramePr>
        <p:xfrm>
          <a:off x="496389" y="853484"/>
          <a:ext cx="11051177" cy="5471590"/>
        </p:xfrm>
        <a:graphic>
          <a:graphicData uri="http://schemas.openxmlformats.org/drawingml/2006/table">
            <a:tbl>
              <a:tblPr/>
              <a:tblGrid>
                <a:gridCol w="514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77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85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31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78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051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045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3197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APPROVED PROVISION </a:t>
                      </a:r>
                      <a:r>
                        <a:rPr lang="en-US" sz="1200" b="1" i="0" u="none" strike="sng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(BN)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PROPORTIONATE TARGET</a:t>
                      </a:r>
                    </a:p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N(BN)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PERFORMANCE </a:t>
                      </a:r>
                      <a:r>
                        <a:rPr lang="en-US" sz="1200" b="1" i="0" u="none" strike="sng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(BN)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PROPORTIONATE PERFORMANCE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    PERFORMANCE ON TOTAL BUDGET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0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Board of Internal Revenue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56,304,087,574.38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28,152,043,787.19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22,322,234,437.68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5569546"/>
                  </a:ext>
                </a:extLst>
              </a:tr>
              <a:tr h="3445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Finance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1,867,450,000.00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933,725,000.00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5,218,104,922.08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672026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Bureau of Lands and Survey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42,807,311,691.80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21,403,655,845.90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3,918,401,370.51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OPIC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6,461,050,000.00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3,230,525,000.00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1,650,381,740.21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76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Ogun State Planning &amp; Development Permit Authority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11,890,091,946.15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5,945,045,973.08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1,028,501,057.96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Education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2,286,774,150.00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1,143,387,075.00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830,410,250.68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15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Industry, Trade and Investment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1,810,033,600.00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905,016,800.00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505,552,198.18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Ogun State Housing Corporation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1,793,697,200.00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896,848,600.00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499,051,822.03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97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Physical Planning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539,858,050.00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269,929,025.00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269,959,159.53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Agricutural Development Corporation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389,296,610.00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194,648,305.00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234,599,081.43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Office of the Accountant- General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323,388,060.29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161,694,030.15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156,266,792.00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Ministry of Forestry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205,679,231.25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102,839,615.63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161,410,170.55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17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Judiciary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146,594,816.46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73,297,408.23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93,932,460.15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Agriculture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314,121,260.40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157,060,630.20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85,389,472.00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06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Forestry Plantation Projection (AREA J4)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132,400,000.00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66,200,000.00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82,553,050.00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Sub-Total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127,271,834,190.73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63,635,917,095.37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37,056,747,984.99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58.23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29.12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25,902,628,334.54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12,951,314,167.27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8,620,101,193.04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66.56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33.28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00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153,174,462,525.27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76,587,231,262.64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45,676,849,178.03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59.64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29.82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2562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819399" y="1612695"/>
            <a:ext cx="6705600" cy="136207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400" dirty="0">
                <a:latin typeface="Arial Rounded MT Bold" panose="020F0704030504030204" pitchFamily="34" charset="0"/>
              </a:rPr>
              <a:t>Expenditure Review</a:t>
            </a:r>
          </a:p>
        </p:txBody>
      </p:sp>
      <p:sp>
        <p:nvSpPr>
          <p:cNvPr id="28675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6200505" y="6383533"/>
            <a:ext cx="3906981" cy="356901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OF BUDGET AND PLANNING</a:t>
            </a:r>
            <a:endParaRPr kumimoji="0" lang="id-ID" sz="1400" b="1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8</a:t>
            </a:r>
            <a:endParaRPr kumimoji="0" lang="id-ID" sz="1000" b="0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59340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8.3|9.3|4.6|4.2|4.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4363</TotalTime>
  <Words>1460</Words>
  <Application>Microsoft Office PowerPoint</Application>
  <PresentationFormat>Widescreen</PresentationFormat>
  <Paragraphs>797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Arial</vt:lpstr>
      <vt:lpstr>Arial Black</vt:lpstr>
      <vt:lpstr>Arial Rounded MT Bold</vt:lpstr>
      <vt:lpstr>Calibri</vt:lpstr>
      <vt:lpstr>Gill Sans MT</vt:lpstr>
      <vt:lpstr>Lucida Sans Unicode</vt:lpstr>
      <vt:lpstr>Verdana</vt:lpstr>
      <vt:lpstr>Wingdings 2</vt:lpstr>
      <vt:lpstr>Wingdings 3</vt:lpstr>
      <vt:lpstr>Concourse</vt:lpstr>
      <vt:lpstr>HALF YEAR BUDGET EXECUTION REPORT (JAN-JUNE, 2022) </vt:lpstr>
      <vt:lpstr> Year 2022 2ND Quarter Budget Performance</vt:lpstr>
      <vt:lpstr>FUNDING REVIEW</vt:lpstr>
      <vt:lpstr>      Funding Review - January to June 2022 </vt:lpstr>
      <vt:lpstr> Details of Actual Funding (Jan – June 2022) </vt:lpstr>
      <vt:lpstr>    Revenue Performance - Funding Sources( January – June 2022) </vt:lpstr>
      <vt:lpstr>     Funding Details at a glance (January-June 2021) </vt:lpstr>
      <vt:lpstr>Half Year 2022  IGR OF MAJOR REVENUE GENERATING AGENCIES</vt:lpstr>
      <vt:lpstr>Expenditure Review</vt:lpstr>
      <vt:lpstr> Expenditure Review - January to June 2022 </vt:lpstr>
      <vt:lpstr> Expenditure Review - January to June 2021 </vt:lpstr>
      <vt:lpstr> Comparison of Expenditure Actual Performance for the 2nd Quarter 2022 and Corresponding Period,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2019 Budget Performance Summary</dc:title>
  <dc:creator>MIN. OF BUDGET&amp;PLANN</dc:creator>
  <cp:lastModifiedBy>BUDGET</cp:lastModifiedBy>
  <cp:revision>229</cp:revision>
  <cp:lastPrinted>2022-07-27T11:36:59Z</cp:lastPrinted>
  <dcterms:created xsi:type="dcterms:W3CDTF">2020-04-18T18:41:11Z</dcterms:created>
  <dcterms:modified xsi:type="dcterms:W3CDTF">2022-10-22T14:54:07Z</dcterms:modified>
</cp:coreProperties>
</file>